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2" r:id="rId4"/>
    <p:sldId id="258" r:id="rId5"/>
    <p:sldId id="259" r:id="rId6"/>
    <p:sldId id="265" r:id="rId7"/>
    <p:sldId id="267" r:id="rId8"/>
    <p:sldId id="260" r:id="rId9"/>
    <p:sldId id="261" r:id="rId10"/>
    <p:sldId id="264" r:id="rId11"/>
    <p:sldId id="271" r:id="rId12"/>
    <p:sldId id="268" r:id="rId13"/>
    <p:sldId id="263" r:id="rId14"/>
    <p:sldId id="269" r:id="rId15"/>
    <p:sldId id="27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083FD-7E2A-4048-95F4-E86D7FEA7D29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391E1-82AC-43D2-B08A-F5E01BE7FAF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391E1-82AC-43D2-B08A-F5E01BE7FAFF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391E1-82AC-43D2-B08A-F5E01BE7FAFF}" type="slidenum">
              <a:rPr lang="hu-HU" smtClean="0"/>
              <a:pPr/>
              <a:t>11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8" name="Kép 7" descr="logo_2HU emailhez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86182" y="6286520"/>
            <a:ext cx="1466850" cy="438150"/>
          </a:xfrm>
          <a:prstGeom prst="rect">
            <a:avLst/>
          </a:prstGeom>
        </p:spPr>
      </p:pic>
      <p:cxnSp>
        <p:nvCxnSpPr>
          <p:cNvPr id="10" name="Egyenes összekötő 9"/>
          <p:cNvCxnSpPr/>
          <p:nvPr userDrawn="1"/>
        </p:nvCxnSpPr>
        <p:spPr>
          <a:xfrm>
            <a:off x="428596" y="6215082"/>
            <a:ext cx="8286808" cy="15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8" name="Kép 7" descr="logo_2HU emailhez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7619" y="6286520"/>
            <a:ext cx="1466849" cy="438150"/>
          </a:xfrm>
          <a:prstGeom prst="rect">
            <a:avLst/>
          </a:prstGeom>
        </p:spPr>
      </p:pic>
      <p:cxnSp>
        <p:nvCxnSpPr>
          <p:cNvPr id="10" name="Egyenes összekötő 9"/>
          <p:cNvCxnSpPr/>
          <p:nvPr userDrawn="1"/>
        </p:nvCxnSpPr>
        <p:spPr>
          <a:xfrm>
            <a:off x="500034" y="6215082"/>
            <a:ext cx="8215370" cy="15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0C08F-6339-4815-9DCB-B00DA19C5302}" type="datetimeFigureOut">
              <a:rPr lang="hu-HU" smtClean="0"/>
              <a:pPr/>
              <a:t>2008.08.25.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89C73-071F-4E83-BBDF-A286112653F1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P-East@interreg4c.ne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terreg4c.ne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2"/>
                </a:solidFill>
              </a:rPr>
              <a:t>INTERREG IVC</a:t>
            </a:r>
            <a:br>
              <a:rPr lang="hu-HU" dirty="0" smtClean="0">
                <a:solidFill>
                  <a:schemeClr val="tx2"/>
                </a:solidFill>
              </a:rPr>
            </a:br>
            <a:r>
              <a:rPr lang="hu-HU" dirty="0" err="1" smtClean="0">
                <a:solidFill>
                  <a:schemeClr val="tx2"/>
                </a:solidFill>
              </a:rPr>
              <a:t>Interregionális</a:t>
            </a:r>
            <a:r>
              <a:rPr lang="hu-HU" dirty="0" smtClean="0">
                <a:solidFill>
                  <a:schemeClr val="tx2"/>
                </a:solidFill>
              </a:rPr>
              <a:t> Együttműködési Program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929066"/>
            <a:ext cx="6400800" cy="1752600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hu-HU" dirty="0" smtClean="0"/>
              <a:t> </a:t>
            </a:r>
            <a:r>
              <a:rPr lang="hu-HU" dirty="0" smtClean="0">
                <a:solidFill>
                  <a:schemeClr val="tx2"/>
                </a:solidFill>
              </a:rPr>
              <a:t>programjellemzők, aktualitások –</a:t>
            </a:r>
          </a:p>
          <a:p>
            <a:endParaRPr lang="hu-HU" sz="2400" dirty="0" smtClean="0">
              <a:solidFill>
                <a:schemeClr val="tx2"/>
              </a:solidFill>
            </a:endParaRPr>
          </a:p>
          <a:p>
            <a:r>
              <a:rPr lang="hu-HU" sz="2400" dirty="0" smtClean="0">
                <a:solidFill>
                  <a:schemeClr val="tx2"/>
                </a:solidFill>
              </a:rPr>
              <a:t>Buday-Malik Adrienn</a:t>
            </a:r>
            <a:endParaRPr lang="hu-HU" sz="2400" dirty="0" smtClean="0">
              <a:solidFill>
                <a:schemeClr val="tx2"/>
              </a:solidFill>
            </a:endParaRPr>
          </a:p>
          <a:p>
            <a:r>
              <a:rPr lang="hu-HU" sz="2400" dirty="0" smtClean="0">
                <a:solidFill>
                  <a:schemeClr val="tx2"/>
                </a:solidFill>
              </a:rPr>
              <a:t>2008/08/12</a:t>
            </a:r>
            <a:endParaRPr lang="hu-HU" sz="2400" dirty="0">
              <a:solidFill>
                <a:schemeClr val="tx2"/>
              </a:solidFill>
            </a:endParaRPr>
          </a:p>
        </p:txBody>
      </p:sp>
      <p:pic>
        <p:nvPicPr>
          <p:cNvPr id="5" name="Kép 4" descr="logo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14290"/>
            <a:ext cx="4331365" cy="1285874"/>
          </a:xfrm>
          <a:prstGeom prst="rect">
            <a:avLst/>
          </a:prstGeom>
        </p:spPr>
      </p:pic>
      <p:cxnSp>
        <p:nvCxnSpPr>
          <p:cNvPr id="7" name="Egyenes összekötő 6"/>
          <p:cNvCxnSpPr/>
          <p:nvPr/>
        </p:nvCxnSpPr>
        <p:spPr>
          <a:xfrm>
            <a:off x="1928794" y="1643050"/>
            <a:ext cx="6786610" cy="15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INTERREG IVC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hu-HU" sz="4500" dirty="0" smtClean="0">
                <a:solidFill>
                  <a:schemeClr val="tx2"/>
                </a:solidFill>
              </a:rPr>
              <a:t>Programjellemzők</a:t>
            </a:r>
          </a:p>
          <a:p>
            <a:pPr marL="514350" indent="-514350">
              <a:buAutoNum type="arabicPeriod"/>
            </a:pPr>
            <a:r>
              <a:rPr lang="hu-HU" sz="4500" dirty="0" smtClean="0">
                <a:solidFill>
                  <a:schemeClr val="tx2"/>
                </a:solidFill>
              </a:rPr>
              <a:t>A projektek típusai</a:t>
            </a:r>
          </a:p>
          <a:p>
            <a:pPr marL="514350" indent="-514350">
              <a:buAutoNum type="arabicPeriod"/>
            </a:pPr>
            <a:r>
              <a:rPr lang="hu-HU" sz="4500" dirty="0" smtClean="0">
                <a:solidFill>
                  <a:schemeClr val="tx2"/>
                </a:solidFill>
              </a:rPr>
              <a:t>Időzítés, határidők</a:t>
            </a:r>
            <a:endParaRPr lang="hu-HU" sz="45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Főbb programjellemzők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 smtClean="0">
                <a:solidFill>
                  <a:schemeClr val="tx2"/>
                </a:solidFill>
              </a:rPr>
              <a:t>2007-2013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Támogatási forrás: ERDF(Európai Regionális Fejlesztési Alap)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INTERREG </a:t>
            </a:r>
            <a:r>
              <a:rPr lang="hu-HU" dirty="0" err="1" smtClean="0">
                <a:solidFill>
                  <a:schemeClr val="tx2"/>
                </a:solidFill>
              </a:rPr>
              <a:t>IIIc</a:t>
            </a:r>
            <a:r>
              <a:rPr lang="hu-HU" dirty="0" smtClean="0">
                <a:solidFill>
                  <a:schemeClr val="tx2"/>
                </a:solidFill>
              </a:rPr>
              <a:t> folytatása – módosításokkal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Földrajzi jogosultság: 27 tagállam+CH+NOR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Részvétel feltétele:  „kvázi közintézményi” státusz, „</a:t>
            </a:r>
            <a:r>
              <a:rPr lang="hu-HU" dirty="0" err="1" smtClean="0">
                <a:solidFill>
                  <a:schemeClr val="tx2"/>
                </a:solidFill>
              </a:rPr>
              <a:t>Dedicated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to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bodies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governed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by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public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law</a:t>
            </a:r>
            <a:r>
              <a:rPr lang="hu-HU" dirty="0" smtClean="0">
                <a:solidFill>
                  <a:schemeClr val="tx2"/>
                </a:solidFill>
              </a:rPr>
              <a:t>” (2004/18/EC, Art.1.)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2 alapvető célkitűzés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Projekt-alapú struktúra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2+1  prioritás (2 tematikus)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Vezető partner-elv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Projekt típusok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tx2"/>
                </a:solidFill>
              </a:rPr>
              <a:t>Regionális kezdeményezések</a:t>
            </a:r>
          </a:p>
          <a:p>
            <a:r>
              <a:rPr lang="hu-HU" b="1" dirty="0" smtClean="0">
                <a:solidFill>
                  <a:schemeClr val="tx2"/>
                </a:solidFill>
              </a:rPr>
              <a:t>Tapasztalat-összegző projektek </a:t>
            </a:r>
          </a:p>
          <a:p>
            <a:pPr marL="914400" lvl="1" indent="-514350">
              <a:buFont typeface="+mj-lt"/>
              <a:buAutoNum type="arabicPeriod"/>
            </a:pPr>
            <a:r>
              <a:rPr lang="hu-HU" dirty="0" smtClean="0">
                <a:solidFill>
                  <a:schemeClr val="tx2"/>
                </a:solidFill>
              </a:rPr>
              <a:t>„</a:t>
            </a:r>
            <a:r>
              <a:rPr lang="hu-HU" dirty="0" err="1" smtClean="0">
                <a:solidFill>
                  <a:schemeClr val="tx2"/>
                </a:solidFill>
              </a:rPr>
              <a:t>capitalisation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projects</a:t>
            </a:r>
            <a:r>
              <a:rPr lang="hu-HU" dirty="0" smtClean="0">
                <a:solidFill>
                  <a:schemeClr val="tx2"/>
                </a:solidFill>
              </a:rPr>
              <a:t>” – tapasztalat-összegző projektek: jó gyakorlatok átvétele, </a:t>
            </a:r>
          </a:p>
          <a:p>
            <a:pPr marL="914400" lvl="1" indent="-514350">
              <a:buFont typeface="+mj-lt"/>
              <a:buAutoNum type="arabicPeriod"/>
            </a:pPr>
            <a:r>
              <a:rPr lang="hu-HU" dirty="0" smtClean="0">
                <a:solidFill>
                  <a:schemeClr val="tx2"/>
                </a:solidFill>
              </a:rPr>
              <a:t>„</a:t>
            </a:r>
            <a:r>
              <a:rPr lang="hu-HU" dirty="0" err="1" smtClean="0">
                <a:solidFill>
                  <a:schemeClr val="tx2"/>
                </a:solidFill>
              </a:rPr>
              <a:t>fast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track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projects</a:t>
            </a:r>
            <a:r>
              <a:rPr lang="hu-HU" dirty="0" smtClean="0">
                <a:solidFill>
                  <a:schemeClr val="tx2"/>
                </a:solidFill>
              </a:rPr>
              <a:t>” – gyorsított projektek)</a:t>
            </a:r>
          </a:p>
          <a:p>
            <a:pPr marL="1314450" lvl="2" indent="-514350">
              <a:buNone/>
            </a:pPr>
            <a:r>
              <a:rPr lang="hu-HU" dirty="0" smtClean="0">
                <a:solidFill>
                  <a:schemeClr val="tx2"/>
                </a:solidFill>
              </a:rPr>
              <a:t> 	speciális bizottsági támogatás: RFEC (</a:t>
            </a:r>
            <a:r>
              <a:rPr lang="hu-HU" dirty="0" err="1" smtClean="0">
                <a:solidFill>
                  <a:schemeClr val="tx2"/>
                </a:solidFill>
              </a:rPr>
              <a:t>Regions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for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Economic</a:t>
            </a:r>
            <a:r>
              <a:rPr lang="hu-HU" dirty="0" smtClean="0">
                <a:solidFill>
                  <a:schemeClr val="tx2"/>
                </a:solidFill>
              </a:rPr>
              <a:t> </a:t>
            </a:r>
            <a:r>
              <a:rPr lang="hu-HU" dirty="0" err="1" smtClean="0">
                <a:solidFill>
                  <a:schemeClr val="tx2"/>
                </a:solidFill>
              </a:rPr>
              <a:t>Change</a:t>
            </a:r>
            <a:r>
              <a:rPr lang="hu-HU" dirty="0" smtClean="0">
                <a:solidFill>
                  <a:schemeClr val="tx2"/>
                </a:solidFill>
              </a:rPr>
              <a:t>) kezdeményezés keretében</a:t>
            </a:r>
          </a:p>
          <a:p>
            <a:pPr marL="914400" lvl="1" indent="-514350">
              <a:buNone/>
            </a:pPr>
            <a:r>
              <a:rPr lang="hu-HU" dirty="0" smtClean="0"/>
              <a:t>	</a:t>
            </a:r>
            <a:endParaRPr lang="hu-HU" dirty="0"/>
          </a:p>
        </p:txBody>
      </p:sp>
      <p:cxnSp>
        <p:nvCxnSpPr>
          <p:cNvPr id="5" name="Egyenes összekötő nyíllal 4"/>
          <p:cNvCxnSpPr/>
          <p:nvPr/>
        </p:nvCxnSpPr>
        <p:spPr>
          <a:xfrm>
            <a:off x="1571604" y="4429132"/>
            <a:ext cx="214314" cy="15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Projekt típusok bemutatása</a:t>
            </a:r>
            <a:endParaRPr lang="hu-HU" dirty="0">
              <a:solidFill>
                <a:schemeClr val="tx2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972452" cy="44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6226"/>
                <a:gridCol w="3986226"/>
              </a:tblGrid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Regionális Kezdeményezések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Projektpartnerek</a:t>
                      </a:r>
                      <a:r>
                        <a:rPr lang="hu-HU" baseline="0" dirty="0" smtClean="0"/>
                        <a:t> száma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Alap szint: 8-20 partnerig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Magasabb szint: </a:t>
                      </a:r>
                      <a:r>
                        <a:rPr lang="hu-HU" dirty="0" err="1" smtClean="0"/>
                        <a:t>max</a:t>
                      </a:r>
                      <a:r>
                        <a:rPr lang="hu-HU" dirty="0" smtClean="0"/>
                        <a:t> 10 partner</a:t>
                      </a:r>
                    </a:p>
                    <a:p>
                      <a:r>
                        <a:rPr lang="hu-HU" dirty="0" smtClean="0"/>
                        <a:t>(mini</a:t>
                      </a:r>
                      <a:r>
                        <a:rPr lang="hu-HU" baseline="0" dirty="0" smtClean="0"/>
                        <a:t> programok esetén </a:t>
                      </a:r>
                      <a:r>
                        <a:rPr lang="hu-HU" baseline="0" dirty="0" err="1" smtClean="0"/>
                        <a:t>max</a:t>
                      </a:r>
                      <a:r>
                        <a:rPr lang="hu-HU" baseline="0" dirty="0" smtClean="0"/>
                        <a:t> 8 partner)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baseline="0" dirty="0" smtClean="0"/>
                        <a:t>Minimum követelmény: legalább 3 ország résztvevői, amiből leg. 2 EU tagállam</a:t>
                      </a:r>
                      <a:endParaRPr lang="hu-HU" dirty="0"/>
                    </a:p>
                  </a:txBody>
                  <a:tcPr/>
                </a:tc>
              </a:tr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Időtartam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36 hónap( </a:t>
                      </a:r>
                      <a:r>
                        <a:rPr lang="hu-HU" dirty="0" err="1" smtClean="0"/>
                        <a:t>max</a:t>
                      </a:r>
                      <a:r>
                        <a:rPr lang="hu-HU" dirty="0" smtClean="0"/>
                        <a:t>. 48 hónap a mini programokra)</a:t>
                      </a:r>
                      <a:endParaRPr lang="hu-HU" dirty="0"/>
                    </a:p>
                  </a:txBody>
                  <a:tcPr/>
                </a:tc>
              </a:tr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Projekt-költségvetés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Min. : 500.000 EURO</a:t>
                      </a:r>
                    </a:p>
                    <a:p>
                      <a:r>
                        <a:rPr lang="hu-HU" dirty="0" smtClean="0"/>
                        <a:t>Max.: 5 M EURO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Projekt típusok bemutatása</a:t>
            </a:r>
            <a:endParaRPr lang="hu-HU" dirty="0">
              <a:solidFill>
                <a:schemeClr val="tx2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28596" y="1205663"/>
          <a:ext cx="7572428" cy="4809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214"/>
                <a:gridCol w="3786214"/>
              </a:tblGrid>
              <a:tr h="566297">
                <a:tc>
                  <a:txBody>
                    <a:bodyPr/>
                    <a:lstStyle/>
                    <a:p>
                      <a:r>
                        <a:rPr lang="hu-HU" dirty="0" smtClean="0"/>
                        <a:t>Tapasztalat-összegző</a:t>
                      </a:r>
                      <a:r>
                        <a:rPr lang="hu-HU" baseline="0" dirty="0" smtClean="0"/>
                        <a:t> Projektek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  <a:tr h="1317244">
                <a:tc>
                  <a:txBody>
                    <a:bodyPr/>
                    <a:lstStyle/>
                    <a:p>
                      <a:r>
                        <a:rPr lang="hu-HU" dirty="0" smtClean="0"/>
                        <a:t>Főbb projektjellemzők, követelmények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Cél: jó</a:t>
                      </a:r>
                      <a:r>
                        <a:rPr lang="hu-HU" baseline="0" dirty="0" smtClean="0"/>
                        <a:t> gyakorlatok átadása-átvétele, ill. beépítése az ESF főbb programjaiba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baseline="0" dirty="0" smtClean="0"/>
                        <a:t>Már meglévő gyakorlatokra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baseline="0" dirty="0" smtClean="0"/>
                        <a:t>Stratégiai intézmények („policy </a:t>
                      </a:r>
                      <a:r>
                        <a:rPr lang="hu-HU" baseline="0" dirty="0" err="1" smtClean="0"/>
                        <a:t>makers</a:t>
                      </a:r>
                      <a:r>
                        <a:rPr lang="hu-HU" baseline="0" dirty="0" smtClean="0"/>
                        <a:t>”) bevonása a projektbe</a:t>
                      </a:r>
                      <a:endParaRPr lang="hu-HU" dirty="0"/>
                    </a:p>
                  </a:txBody>
                  <a:tcPr/>
                </a:tc>
              </a:tr>
              <a:tr h="1317244">
                <a:tc>
                  <a:txBody>
                    <a:bodyPr/>
                    <a:lstStyle/>
                    <a:p>
                      <a:r>
                        <a:rPr lang="hu-HU" dirty="0" smtClean="0"/>
                        <a:t>Elvárt eredmény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Akció tervek készítése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Stratégiai dokumentumok az eredmények, tapasztalatok helyi programokba</a:t>
                      </a:r>
                      <a:r>
                        <a:rPr lang="hu-HU" baseline="0" dirty="0" smtClean="0"/>
                        <a:t> való átültetésére</a:t>
                      </a:r>
                      <a:endParaRPr lang="hu-HU" dirty="0"/>
                    </a:p>
                  </a:txBody>
                  <a:tcPr/>
                </a:tc>
              </a:tr>
              <a:tr h="1317244">
                <a:tc>
                  <a:txBody>
                    <a:bodyPr/>
                    <a:lstStyle/>
                    <a:p>
                      <a:r>
                        <a:rPr lang="hu-HU" dirty="0" smtClean="0"/>
                        <a:t>„Gyorsított” projektek</a:t>
                      </a:r>
                      <a:r>
                        <a:rPr lang="hu-HU" baseline="0" dirty="0" smtClean="0"/>
                        <a:t> („</a:t>
                      </a:r>
                      <a:r>
                        <a:rPr lang="hu-HU" baseline="0" dirty="0" err="1" smtClean="0"/>
                        <a:t>Fast</a:t>
                      </a:r>
                      <a:r>
                        <a:rPr lang="hu-HU" baseline="0" dirty="0" smtClean="0"/>
                        <a:t> </a:t>
                      </a:r>
                      <a:r>
                        <a:rPr lang="hu-HU" baseline="0" dirty="0" err="1" smtClean="0"/>
                        <a:t>track</a:t>
                      </a:r>
                      <a:r>
                        <a:rPr lang="hu-HU" baseline="0" dirty="0" smtClean="0"/>
                        <a:t> </a:t>
                      </a:r>
                      <a:r>
                        <a:rPr lang="hu-HU" baseline="0" dirty="0" err="1" smtClean="0"/>
                        <a:t>projects</a:t>
                      </a:r>
                      <a:r>
                        <a:rPr lang="hu-HU" baseline="0" dirty="0" smtClean="0"/>
                        <a:t>”)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A</a:t>
                      </a:r>
                      <a:r>
                        <a:rPr lang="hu-HU" baseline="0" dirty="0" smtClean="0"/>
                        <a:t> Bizottság különleges támogatásával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baseline="0" dirty="0" smtClean="0"/>
                        <a:t>RECI kezdeményezés részeként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baseline="0" dirty="0" smtClean="0"/>
                        <a:t>Speciális kiválasztási folyamat (‘</a:t>
                      </a:r>
                      <a:r>
                        <a:rPr lang="hu-HU" baseline="0" dirty="0" err="1" smtClean="0"/>
                        <a:t>assessment</a:t>
                      </a:r>
                      <a:r>
                        <a:rPr lang="hu-HU" baseline="0" dirty="0" smtClean="0"/>
                        <a:t> </a:t>
                      </a:r>
                      <a:r>
                        <a:rPr lang="hu-HU" baseline="0" dirty="0" err="1" smtClean="0"/>
                        <a:t>questions</a:t>
                      </a:r>
                      <a:r>
                        <a:rPr lang="hu-HU" baseline="0" dirty="0" smtClean="0"/>
                        <a:t>, IVC Monitoring </a:t>
                      </a:r>
                      <a:r>
                        <a:rPr lang="hu-HU" baseline="0" dirty="0" err="1" smtClean="0"/>
                        <a:t>Committee</a:t>
                      </a:r>
                      <a:r>
                        <a:rPr lang="hu-HU" baseline="0" dirty="0" smtClean="0"/>
                        <a:t>)</a:t>
                      </a:r>
                      <a:endParaRPr lang="hu-HU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Projekt típusok bemutatása</a:t>
            </a:r>
            <a:endParaRPr lang="hu-HU" dirty="0">
              <a:solidFill>
                <a:schemeClr val="tx2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972452" cy="3614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6226"/>
                <a:gridCol w="3986226"/>
              </a:tblGrid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Tapasztalat-összegző Projektek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Projektpartnerek</a:t>
                      </a:r>
                      <a:r>
                        <a:rPr lang="hu-HU" baseline="0" dirty="0" smtClean="0"/>
                        <a:t> száma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dirty="0" smtClean="0"/>
                        <a:t>Min.</a:t>
                      </a:r>
                      <a:r>
                        <a:rPr lang="hu-HU" baseline="0" dirty="0" smtClean="0"/>
                        <a:t> 6 ország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u-HU" baseline="0" dirty="0" smtClean="0"/>
                        <a:t>Max. 10 ország részvételével</a:t>
                      </a:r>
                      <a:endParaRPr lang="hu-HU" dirty="0"/>
                    </a:p>
                  </a:txBody>
                  <a:tcPr/>
                </a:tc>
              </a:tr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Időtartam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24 hónap</a:t>
                      </a:r>
                      <a:endParaRPr lang="hu-HU" dirty="0"/>
                    </a:p>
                  </a:txBody>
                  <a:tcPr/>
                </a:tc>
              </a:tr>
              <a:tr h="903688">
                <a:tc>
                  <a:txBody>
                    <a:bodyPr/>
                    <a:lstStyle/>
                    <a:p>
                      <a:r>
                        <a:rPr lang="hu-HU" dirty="0" smtClean="0"/>
                        <a:t>Projekt-költségvetés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Min. : 300.000 EURO</a:t>
                      </a:r>
                    </a:p>
                    <a:p>
                      <a:r>
                        <a:rPr lang="hu-HU" dirty="0" smtClean="0"/>
                        <a:t>Max.: 3 M EURO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Általános célkitűzés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r>
              <a:rPr lang="hu-HU" sz="3000" dirty="0" smtClean="0">
                <a:solidFill>
                  <a:schemeClr val="tx2"/>
                </a:solidFill>
              </a:rPr>
              <a:t>A regionális fejlesztési stratégiák hatékonyságának javítása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Előmozdítani az európai gazdasági modernizációt és versenyképességet</a:t>
            </a:r>
          </a:p>
          <a:p>
            <a:pPr>
              <a:buNone/>
            </a:pPr>
            <a:r>
              <a:rPr lang="hu-HU" sz="3000" dirty="0" smtClean="0">
                <a:solidFill>
                  <a:schemeClr val="tx2"/>
                </a:solidFill>
              </a:rPr>
              <a:t>Ezek instrumentumai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Tudás és tapasztalatcsere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Tapasztaltabb és tapasztalatlanabb régiók közötti együttműködés támogatása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A jó és legjobb gyakorlatok beépítése a meghatározó programokba</a:t>
            </a:r>
          </a:p>
          <a:p>
            <a:endParaRPr lang="hu-H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2"/>
                </a:solidFill>
              </a:rPr>
              <a:t>INTERREG IIIC vs. INTERREG IVC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84030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dirty="0" smtClean="0">
                <a:solidFill>
                  <a:schemeClr val="tx2"/>
                </a:solidFill>
              </a:rPr>
              <a:t>INTERREG IIIC</a:t>
            </a:r>
          </a:p>
          <a:p>
            <a:pPr>
              <a:buNone/>
            </a:pPr>
            <a:endParaRPr lang="hu-HU" dirty="0" smtClean="0">
              <a:solidFill>
                <a:schemeClr val="tx2"/>
              </a:solidFill>
            </a:endParaRPr>
          </a:p>
          <a:p>
            <a:r>
              <a:rPr lang="hu-HU" dirty="0" smtClean="0">
                <a:solidFill>
                  <a:schemeClr val="tx2"/>
                </a:solidFill>
              </a:rPr>
              <a:t>315 MEUR ERDF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Közös finanszírozás, 50%-os támogatási intenzitással (1. célkitűzés szerinti országokban 75%)</a:t>
            </a:r>
          </a:p>
          <a:p>
            <a:r>
              <a:rPr lang="hu-HU" dirty="0" err="1" smtClean="0">
                <a:solidFill>
                  <a:schemeClr val="tx2"/>
                </a:solidFill>
              </a:rPr>
              <a:t>Mo</a:t>
            </a:r>
            <a:r>
              <a:rPr lang="hu-HU" dirty="0" smtClean="0">
                <a:solidFill>
                  <a:schemeClr val="tx2"/>
                </a:solidFill>
              </a:rPr>
              <a:t>.: 15%-ot vállal a magyar állam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4 program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4 igazgatási terület – 4 JTS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Bármely regionális v. helyi aktivitásra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3 műveleti terület – 3 féle projekttípus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Statisztika: 263 művelet, 2600 partner</a:t>
            </a:r>
          </a:p>
          <a:p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84030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dirty="0" smtClean="0">
                <a:solidFill>
                  <a:schemeClr val="tx2"/>
                </a:solidFill>
              </a:rPr>
              <a:t>INTERREG IVC</a:t>
            </a:r>
          </a:p>
          <a:p>
            <a:pPr>
              <a:buNone/>
            </a:pPr>
            <a:endParaRPr lang="hu-HU" dirty="0" smtClean="0">
              <a:solidFill>
                <a:schemeClr val="tx2"/>
              </a:solidFill>
            </a:endParaRPr>
          </a:p>
          <a:p>
            <a:r>
              <a:rPr lang="hu-HU" dirty="0" smtClean="0">
                <a:solidFill>
                  <a:schemeClr val="tx2"/>
                </a:solidFill>
              </a:rPr>
              <a:t>321 MEUR ERDF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Közös finanszírozás, 75/85% támogatási intenzitással</a:t>
            </a:r>
          </a:p>
          <a:p>
            <a:pPr>
              <a:buNone/>
            </a:pPr>
            <a:endParaRPr lang="hu-HU" dirty="0" smtClean="0">
              <a:solidFill>
                <a:schemeClr val="tx2"/>
              </a:solidFill>
            </a:endParaRPr>
          </a:p>
          <a:p>
            <a:r>
              <a:rPr lang="hu-HU" dirty="0" err="1" smtClean="0">
                <a:solidFill>
                  <a:schemeClr val="tx2"/>
                </a:solidFill>
              </a:rPr>
              <a:t>Mo</a:t>
            </a:r>
            <a:r>
              <a:rPr lang="hu-HU" dirty="0" smtClean="0">
                <a:solidFill>
                  <a:schemeClr val="tx2"/>
                </a:solidFill>
              </a:rPr>
              <a:t>.: 10%-ot vállal a magyar állam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1 program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1 igazgatási terület, 1 Irányító Hatóság(</a:t>
            </a:r>
            <a:r>
              <a:rPr lang="hu-HU" dirty="0" err="1" smtClean="0">
                <a:solidFill>
                  <a:schemeClr val="tx2"/>
                </a:solidFill>
              </a:rPr>
              <a:t>Nord-Pas</a:t>
            </a:r>
            <a:r>
              <a:rPr lang="hu-HU" dirty="0" smtClean="0">
                <a:solidFill>
                  <a:schemeClr val="tx2"/>
                </a:solidFill>
              </a:rPr>
              <a:t> de Calais régió)- 1 közös technikai titkárság(JTS: Lille)+4 Információs Pont (a magyaroké </a:t>
            </a:r>
            <a:r>
              <a:rPr lang="hu-HU" dirty="0" err="1" smtClean="0">
                <a:solidFill>
                  <a:schemeClr val="tx2"/>
                </a:solidFill>
              </a:rPr>
              <a:t>Katowice-ben</a:t>
            </a:r>
            <a:r>
              <a:rPr lang="hu-HU" dirty="0" smtClean="0">
                <a:solidFill>
                  <a:schemeClr val="tx2"/>
                </a:solidFill>
              </a:rPr>
              <a:t>)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A </a:t>
            </a:r>
            <a:r>
              <a:rPr lang="hu-HU" dirty="0" err="1" smtClean="0">
                <a:solidFill>
                  <a:schemeClr val="tx2"/>
                </a:solidFill>
              </a:rPr>
              <a:t>lisszabon-i</a:t>
            </a:r>
            <a:r>
              <a:rPr lang="hu-HU" dirty="0" smtClean="0">
                <a:solidFill>
                  <a:schemeClr val="tx2"/>
                </a:solidFill>
              </a:rPr>
              <a:t> és </a:t>
            </a:r>
            <a:r>
              <a:rPr lang="hu-HU" dirty="0" err="1" smtClean="0">
                <a:solidFill>
                  <a:schemeClr val="tx2"/>
                </a:solidFill>
              </a:rPr>
              <a:t>göteborg-i</a:t>
            </a:r>
            <a:r>
              <a:rPr lang="hu-HU" dirty="0" smtClean="0">
                <a:solidFill>
                  <a:schemeClr val="tx2"/>
                </a:solidFill>
              </a:rPr>
              <a:t> stratégiáknak </a:t>
            </a:r>
            <a:r>
              <a:rPr lang="hu-HU" smtClean="0">
                <a:solidFill>
                  <a:schemeClr val="tx2"/>
                </a:solidFill>
              </a:rPr>
              <a:t>megfelelő megvalósítás</a:t>
            </a:r>
            <a:endParaRPr lang="hu-HU" dirty="0" smtClean="0">
              <a:solidFill>
                <a:schemeClr val="tx2"/>
              </a:solidFill>
            </a:endParaRPr>
          </a:p>
          <a:p>
            <a:r>
              <a:rPr lang="hu-HU" dirty="0" smtClean="0">
                <a:solidFill>
                  <a:schemeClr val="tx2"/>
                </a:solidFill>
              </a:rPr>
              <a:t>Projektek 2 típusa</a:t>
            </a:r>
            <a:endParaRPr lang="hu-H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Prioritások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hu-HU" dirty="0" smtClean="0">
                <a:solidFill>
                  <a:schemeClr val="tx2"/>
                </a:solidFill>
              </a:rPr>
              <a:t>1. Prioritás (177 M EURO):</a:t>
            </a:r>
          </a:p>
          <a:p>
            <a:pPr marL="514350" indent="-514350">
              <a:buNone/>
            </a:pPr>
            <a:r>
              <a:rPr lang="hu-HU" b="1" i="1" dirty="0" smtClean="0">
                <a:solidFill>
                  <a:schemeClr val="tx2"/>
                </a:solidFill>
              </a:rPr>
              <a:t>„Innováció és tudástársadalom”</a:t>
            </a:r>
          </a:p>
          <a:p>
            <a:pPr marL="514350" indent="-514350">
              <a:buNone/>
            </a:pPr>
            <a:r>
              <a:rPr lang="hu-HU" dirty="0" smtClean="0">
                <a:solidFill>
                  <a:schemeClr val="tx2"/>
                </a:solidFill>
              </a:rPr>
              <a:t>2. Prioritás (125 M EURO):</a:t>
            </a:r>
          </a:p>
          <a:p>
            <a:pPr marL="514350" indent="-514350">
              <a:buNone/>
            </a:pPr>
            <a:r>
              <a:rPr lang="hu-HU" b="1" i="1" dirty="0" smtClean="0">
                <a:solidFill>
                  <a:schemeClr val="tx2"/>
                </a:solidFill>
              </a:rPr>
              <a:t>„Környezet és kockázat-megelőzés”</a:t>
            </a:r>
          </a:p>
          <a:p>
            <a:pPr marL="514350" indent="-514350">
              <a:buNone/>
            </a:pPr>
            <a:r>
              <a:rPr lang="hu-HU" dirty="0" smtClean="0">
                <a:solidFill>
                  <a:schemeClr val="tx2"/>
                </a:solidFill>
              </a:rPr>
              <a:t>3. Prioritás (19 M EURO):</a:t>
            </a:r>
          </a:p>
          <a:p>
            <a:pPr marL="514350" indent="-514350">
              <a:buNone/>
            </a:pPr>
            <a:r>
              <a:rPr lang="hu-HU" b="1" i="1" dirty="0" smtClean="0">
                <a:solidFill>
                  <a:schemeClr val="tx2"/>
                </a:solidFill>
              </a:rPr>
              <a:t>Programokat támogató technikai segítségnyújtás</a:t>
            </a:r>
            <a:endParaRPr lang="hu-HU" b="1" i="1" dirty="0">
              <a:solidFill>
                <a:schemeClr val="tx2"/>
              </a:solidFill>
            </a:endParaRPr>
          </a:p>
        </p:txBody>
      </p:sp>
      <p:sp>
        <p:nvSpPr>
          <p:cNvPr id="4" name="Jobb oldali kapcsos zárójel 3"/>
          <p:cNvSpPr/>
          <p:nvPr/>
        </p:nvSpPr>
        <p:spPr>
          <a:xfrm>
            <a:off x="4929190" y="1714488"/>
            <a:ext cx="2000264" cy="1714512"/>
          </a:xfrm>
          <a:prstGeom prst="righ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6857984" y="235743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tx2"/>
                </a:solidFill>
              </a:rPr>
              <a:t>9 tématerület</a:t>
            </a:r>
            <a:endParaRPr lang="hu-H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Tématerületek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hu-HU" dirty="0" smtClean="0">
                <a:solidFill>
                  <a:schemeClr val="tx2"/>
                </a:solidFill>
              </a:rPr>
              <a:t>1. Prioritás (177 M EURO):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Innováció, Kutatás és Technológia Fejlesztés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Vállalkozás és </a:t>
            </a:r>
            <a:r>
              <a:rPr lang="hu-HU" b="1" i="1" dirty="0" err="1" smtClean="0">
                <a:solidFill>
                  <a:schemeClr val="tx2"/>
                </a:solidFill>
              </a:rPr>
              <a:t>KKVk</a:t>
            </a:r>
            <a:endParaRPr lang="hu-HU" b="1" i="1" dirty="0" smtClean="0">
              <a:solidFill>
                <a:schemeClr val="tx2"/>
              </a:solidFill>
            </a:endParaRP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Információs Társadalom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Foglalkoztatás, HR és Oktatás-képzés</a:t>
            </a:r>
          </a:p>
          <a:p>
            <a:pPr marL="514350" indent="-514350">
              <a:buNone/>
            </a:pPr>
            <a:r>
              <a:rPr lang="hu-HU" dirty="0" smtClean="0">
                <a:solidFill>
                  <a:schemeClr val="tx2"/>
                </a:solidFill>
              </a:rPr>
              <a:t>2. Prioritás (125 M EURO):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Energia és Fenntartható Közlekedés/szállítás</a:t>
            </a:r>
          </a:p>
          <a:p>
            <a:pPr marL="514350" indent="-514350"/>
            <a:r>
              <a:rPr lang="hu-HU" b="1" i="1" dirty="0" err="1" smtClean="0">
                <a:solidFill>
                  <a:schemeClr val="tx2"/>
                </a:solidFill>
              </a:rPr>
              <a:t>Biodiverzitás</a:t>
            </a:r>
            <a:r>
              <a:rPr lang="hu-HU" b="1" i="1" dirty="0" smtClean="0">
                <a:solidFill>
                  <a:schemeClr val="tx2"/>
                </a:solidFill>
              </a:rPr>
              <a:t> és a Nemzeti Örökségek Megőrzése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Természeti és Technológiai Kockázatok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Víz- és Hulladékgazdálkodás</a:t>
            </a:r>
          </a:p>
          <a:p>
            <a:pPr marL="514350" indent="-514350"/>
            <a:r>
              <a:rPr lang="hu-HU" b="1" i="1" dirty="0" smtClean="0">
                <a:solidFill>
                  <a:schemeClr val="tx2"/>
                </a:solidFill>
              </a:rPr>
              <a:t>Kulturális Örökség és Tájkép Megőrzése</a:t>
            </a:r>
            <a:endParaRPr lang="hu-HU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Elszámolható költségek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hu-HU" sz="3000" dirty="0" smtClean="0">
                <a:solidFill>
                  <a:schemeClr val="tx2"/>
                </a:solidFill>
              </a:rPr>
              <a:t>Bérköltségek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Adminisztráció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Utazás és szállás-költségek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Beszerzés</a:t>
            </a:r>
          </a:p>
          <a:p>
            <a:r>
              <a:rPr lang="hu-HU" sz="3000" dirty="0" smtClean="0">
                <a:solidFill>
                  <a:schemeClr val="tx2"/>
                </a:solidFill>
              </a:rPr>
              <a:t>Külső szakértői és szolgáltatási díjak</a:t>
            </a:r>
          </a:p>
          <a:p>
            <a:r>
              <a:rPr lang="hu-HU" sz="3000" dirty="0" err="1" smtClean="0">
                <a:solidFill>
                  <a:schemeClr val="tx2"/>
                </a:solidFill>
              </a:rPr>
              <a:t>Alprojektek</a:t>
            </a:r>
            <a:r>
              <a:rPr lang="hu-HU" sz="3000" dirty="0" smtClean="0">
                <a:solidFill>
                  <a:schemeClr val="tx2"/>
                </a:solidFill>
              </a:rPr>
              <a:t> költségei (</a:t>
            </a:r>
            <a:r>
              <a:rPr lang="hu-HU" sz="3000" dirty="0" err="1" smtClean="0">
                <a:solidFill>
                  <a:schemeClr val="tx2"/>
                </a:solidFill>
              </a:rPr>
              <a:t>miniprojektek</a:t>
            </a:r>
            <a:r>
              <a:rPr lang="hu-HU" sz="3000" dirty="0" smtClean="0">
                <a:solidFill>
                  <a:schemeClr val="tx2"/>
                </a:solidFill>
              </a:rPr>
              <a:t>  ill. tovább-pályáztatás esetén)</a:t>
            </a:r>
          </a:p>
          <a:p>
            <a:endParaRPr lang="hu-H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Időzítés</a:t>
            </a:r>
            <a:endParaRPr lang="hu-HU" dirty="0">
              <a:solidFill>
                <a:schemeClr val="tx2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0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51512">
                <a:tc>
                  <a:txBody>
                    <a:bodyPr/>
                    <a:lstStyle/>
                    <a:p>
                      <a:r>
                        <a:rPr lang="hu-HU" dirty="0" smtClean="0"/>
                        <a:t>Időpont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Esemény</a:t>
                      </a:r>
                      <a:endParaRPr lang="hu-HU" dirty="0"/>
                    </a:p>
                  </a:txBody>
                  <a:tcPr/>
                </a:tc>
              </a:tr>
              <a:tr h="651512">
                <a:tc>
                  <a:txBody>
                    <a:bodyPr/>
                    <a:lstStyle/>
                    <a:p>
                      <a:r>
                        <a:rPr lang="hu-HU" dirty="0" smtClean="0"/>
                        <a:t>2007. szeptember 11.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Program véglegesítése</a:t>
                      </a:r>
                      <a:endParaRPr lang="hu-HU" dirty="0"/>
                    </a:p>
                  </a:txBody>
                  <a:tcPr/>
                </a:tc>
              </a:tr>
              <a:tr h="651512">
                <a:tc>
                  <a:txBody>
                    <a:bodyPr/>
                    <a:lstStyle/>
                    <a:p>
                      <a:r>
                        <a:rPr lang="hu-HU" dirty="0" smtClean="0"/>
                        <a:t>2007. szeptember 21.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Első kiírás</a:t>
                      </a:r>
                      <a:endParaRPr lang="hu-HU" dirty="0"/>
                    </a:p>
                  </a:txBody>
                  <a:tcPr/>
                </a:tc>
              </a:tr>
              <a:tr h="651512">
                <a:tc>
                  <a:txBody>
                    <a:bodyPr/>
                    <a:lstStyle/>
                    <a:p>
                      <a:r>
                        <a:rPr lang="hu-HU" dirty="0" smtClean="0"/>
                        <a:t>2008. január 15.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Első</a:t>
                      </a:r>
                      <a:r>
                        <a:rPr lang="hu-HU" baseline="0" dirty="0" smtClean="0"/>
                        <a:t> pályázat-beadási határidő</a:t>
                      </a:r>
                      <a:endParaRPr lang="hu-HU" dirty="0"/>
                    </a:p>
                  </a:txBody>
                  <a:tcPr/>
                </a:tc>
              </a:tr>
              <a:tr h="651512">
                <a:tc>
                  <a:txBody>
                    <a:bodyPr/>
                    <a:lstStyle/>
                    <a:p>
                      <a:r>
                        <a:rPr lang="hu-HU" dirty="0" smtClean="0"/>
                        <a:t>2008. október 2. fele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Második kiírás</a:t>
                      </a:r>
                      <a:endParaRPr lang="hu-HU" dirty="0"/>
                    </a:p>
                  </a:txBody>
                  <a:tcPr/>
                </a:tc>
              </a:tr>
              <a:tr h="651512">
                <a:tc>
                  <a:txBody>
                    <a:bodyPr/>
                    <a:lstStyle/>
                    <a:p>
                      <a:r>
                        <a:rPr lang="hu-HU" dirty="0" smtClean="0"/>
                        <a:t>2009. Január 30.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Második beadási határidő</a:t>
                      </a:r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Információs Pontok – technikai segítség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hu-HU" u="sng" dirty="0" smtClean="0">
                <a:solidFill>
                  <a:schemeClr val="tx2"/>
                </a:solidFill>
              </a:rPr>
              <a:t>Lille(JTS – Közös Technikai Titkárság)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Rostock</a:t>
            </a:r>
          </a:p>
          <a:p>
            <a:r>
              <a:rPr lang="hu-HU" dirty="0" smtClean="0">
                <a:solidFill>
                  <a:schemeClr val="tx2"/>
                </a:solidFill>
              </a:rPr>
              <a:t>Valencia</a:t>
            </a:r>
          </a:p>
          <a:p>
            <a:r>
              <a:rPr lang="hu-HU" u="sng" dirty="0" smtClean="0">
                <a:solidFill>
                  <a:schemeClr val="tx2"/>
                </a:solidFill>
              </a:rPr>
              <a:t>Katowice</a:t>
            </a:r>
          </a:p>
          <a:p>
            <a:pPr>
              <a:buNone/>
            </a:pPr>
            <a:r>
              <a:rPr lang="hu-HU" dirty="0" smtClean="0">
                <a:solidFill>
                  <a:schemeClr val="tx2"/>
                </a:solidFill>
              </a:rPr>
              <a:t>	MRD, </a:t>
            </a:r>
            <a:r>
              <a:rPr lang="hu-HU" dirty="0" err="1" smtClean="0">
                <a:solidFill>
                  <a:schemeClr val="tx2"/>
                </a:solidFill>
                <a:hlinkClick r:id="rId2"/>
              </a:rPr>
              <a:t>IP-East</a:t>
            </a:r>
            <a:r>
              <a:rPr lang="hu-HU" dirty="0" smtClean="0">
                <a:solidFill>
                  <a:schemeClr val="tx2"/>
                </a:solidFill>
                <a:hlinkClick r:id="rId2"/>
              </a:rPr>
              <a:t>@interreg4c.net</a:t>
            </a:r>
            <a:endParaRPr lang="hu-HU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hu-HU" dirty="0" smtClean="0">
                <a:solidFill>
                  <a:schemeClr val="tx2"/>
                </a:solidFill>
              </a:rPr>
              <a:t>	(Ausztria, Cseh Köztársaság, Magyarország, Lengyelország, Szlovákia, Szlovénia, Bulgária, Románia)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dirty="0" smtClean="0">
                <a:solidFill>
                  <a:schemeClr val="tx2"/>
                </a:solidFill>
              </a:rPr>
              <a:t>Háttér információk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tx2"/>
                </a:solidFill>
              </a:rPr>
              <a:t>Portál: 	   </a:t>
            </a:r>
            <a:r>
              <a:rPr lang="hu-HU" sz="3600" b="1" dirty="0" smtClean="0">
                <a:solidFill>
                  <a:schemeClr val="tx2"/>
                </a:solidFill>
                <a:hlinkClick r:id="rId2"/>
              </a:rPr>
              <a:t>www.interreg4c.net</a:t>
            </a:r>
            <a:endParaRPr lang="hu-HU" sz="3600" b="1" dirty="0" smtClean="0">
              <a:solidFill>
                <a:schemeClr val="tx2"/>
              </a:solidFill>
            </a:endParaRPr>
          </a:p>
          <a:p>
            <a:pPr marL="742950" indent="-742950">
              <a:buAutoNum type="arabicPeriod"/>
            </a:pPr>
            <a:r>
              <a:rPr lang="hu-HU" sz="2700" b="1" dirty="0" smtClean="0">
                <a:solidFill>
                  <a:schemeClr val="tx2"/>
                </a:solidFill>
              </a:rPr>
              <a:t>Speciális tájékoztatás</a:t>
            </a:r>
          </a:p>
          <a:p>
            <a:pPr marL="742950" indent="-742950"/>
            <a:r>
              <a:rPr lang="hu-HU" sz="2200" dirty="0" smtClean="0">
                <a:solidFill>
                  <a:schemeClr val="tx2"/>
                </a:solidFill>
              </a:rPr>
              <a:t>FAQ</a:t>
            </a:r>
          </a:p>
          <a:p>
            <a:pPr marL="742950" indent="-742950"/>
            <a:r>
              <a:rPr lang="hu-HU" sz="2200" dirty="0" smtClean="0">
                <a:solidFill>
                  <a:schemeClr val="tx2"/>
                </a:solidFill>
              </a:rPr>
              <a:t>Projektekkel kapcsolatos visszajelzések kezelése</a:t>
            </a:r>
          </a:p>
          <a:p>
            <a:pPr marL="742950" indent="-742950"/>
            <a:r>
              <a:rPr lang="hu-HU" sz="2200" dirty="0" smtClean="0">
                <a:solidFill>
                  <a:schemeClr val="tx2"/>
                </a:solidFill>
              </a:rPr>
              <a:t>Egyéni konzultáció</a:t>
            </a:r>
          </a:p>
          <a:p>
            <a:pPr marL="742950" indent="-742950"/>
            <a:r>
              <a:rPr lang="hu-HU" sz="2200" dirty="0" smtClean="0">
                <a:solidFill>
                  <a:schemeClr val="tx2"/>
                </a:solidFill>
              </a:rPr>
              <a:t>Projektvezetők számára szemináriumok</a:t>
            </a:r>
            <a:endParaRPr lang="hu-HU" sz="2200" b="1" dirty="0" smtClean="0">
              <a:solidFill>
                <a:schemeClr val="tx2"/>
              </a:solidFill>
            </a:endParaRPr>
          </a:p>
          <a:p>
            <a:pPr marL="742950" indent="-742950">
              <a:buAutoNum type="arabicPeriod" startAt="2"/>
            </a:pPr>
            <a:r>
              <a:rPr lang="hu-HU" sz="2700" b="1" dirty="0" smtClean="0">
                <a:solidFill>
                  <a:schemeClr val="tx2"/>
                </a:solidFill>
              </a:rPr>
              <a:t>Alapdokumentumok</a:t>
            </a:r>
          </a:p>
          <a:p>
            <a:pPr marL="742950" indent="-742950"/>
            <a:r>
              <a:rPr lang="hu-HU" sz="2200" dirty="0" err="1" smtClean="0">
                <a:solidFill>
                  <a:schemeClr val="tx2"/>
                </a:solidFill>
              </a:rPr>
              <a:t>Operational</a:t>
            </a:r>
            <a:r>
              <a:rPr lang="hu-HU" sz="2200" dirty="0" smtClean="0">
                <a:solidFill>
                  <a:schemeClr val="tx2"/>
                </a:solidFill>
              </a:rPr>
              <a:t> Program</a:t>
            </a:r>
          </a:p>
          <a:p>
            <a:pPr marL="742950" indent="-742950"/>
            <a:r>
              <a:rPr lang="hu-HU" sz="2200" dirty="0" smtClean="0">
                <a:solidFill>
                  <a:schemeClr val="tx2"/>
                </a:solidFill>
              </a:rPr>
              <a:t>Program Kézikönyv</a:t>
            </a:r>
          </a:p>
          <a:p>
            <a:pPr marL="742950" indent="-742950"/>
            <a:r>
              <a:rPr lang="hu-HU" sz="2200" dirty="0" smtClean="0">
                <a:solidFill>
                  <a:schemeClr val="tx2"/>
                </a:solidFill>
              </a:rPr>
              <a:t>Pályázati csomag</a:t>
            </a:r>
          </a:p>
          <a:p>
            <a:pPr algn="ctr">
              <a:buNone/>
            </a:pPr>
            <a:endParaRPr lang="hu-HU" b="1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hu-HU" b="1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hu-H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611</Words>
  <Application>Microsoft Office PowerPoint</Application>
  <PresentationFormat>Diavetítés a képernyőre (4:3 oldalarány)</PresentationFormat>
  <Paragraphs>150</Paragraphs>
  <Slides>15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Office-téma</vt:lpstr>
      <vt:lpstr>INTERREG IVC Interregionális Együttműködési Program</vt:lpstr>
      <vt:lpstr>INTERREG IVC</vt:lpstr>
      <vt:lpstr>Főbb programjellemzők</vt:lpstr>
      <vt:lpstr>Projekt típusok</vt:lpstr>
      <vt:lpstr>Projekt típusok bemutatása</vt:lpstr>
      <vt:lpstr>Projekt típusok bemutatása</vt:lpstr>
      <vt:lpstr>Projekt típusok bemutatása</vt:lpstr>
      <vt:lpstr>Általános célkitűzés</vt:lpstr>
      <vt:lpstr>INTERREG IIIC vs. INTERREG IVC</vt:lpstr>
      <vt:lpstr>Prioritások</vt:lpstr>
      <vt:lpstr>Tématerületek</vt:lpstr>
      <vt:lpstr>Elszámolható költségek</vt:lpstr>
      <vt:lpstr>Időzítés</vt:lpstr>
      <vt:lpstr>Információs Pontok – technikai segítség</vt:lpstr>
      <vt:lpstr>Háttér információk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INTERREG IVC</dc:title>
  <dc:creator> </dc:creator>
  <cp:lastModifiedBy> </cp:lastModifiedBy>
  <cp:revision>50</cp:revision>
  <dcterms:created xsi:type="dcterms:W3CDTF">2008-08-12T13:55:56Z</dcterms:created>
  <dcterms:modified xsi:type="dcterms:W3CDTF">2008-08-25T07:32:56Z</dcterms:modified>
</cp:coreProperties>
</file>